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67" r:id="rId3"/>
    <p:sldId id="286" r:id="rId4"/>
    <p:sldId id="301" r:id="rId5"/>
    <p:sldId id="302" r:id="rId6"/>
    <p:sldId id="277" r:id="rId7"/>
    <p:sldId id="308" r:id="rId8"/>
    <p:sldId id="285" r:id="rId9"/>
    <p:sldId id="303" r:id="rId10"/>
    <p:sldId id="307" r:id="rId11"/>
    <p:sldId id="304" r:id="rId12"/>
    <p:sldId id="305" r:id="rId13"/>
    <p:sldId id="306" r:id="rId14"/>
    <p:sldId id="300" r:id="rId15"/>
    <p:sldId id="309" r:id="rId16"/>
    <p:sldId id="310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993EB-2B66-4B75-820D-C7D286ABC85B}" type="datetimeFigureOut">
              <a:rPr lang="fr-FR" smtClean="0"/>
              <a:t>26/03/2020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B6E86-C77E-4B6C-80EF-7B0EC4414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99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DBDB-59F5-1F43-9AB8-AB5A6E86B0FA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87BC-7288-B141-92FB-96DA32F8205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B9A24F-A8CB-4C08-A930-0A915C29AD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11040"/>
            <a:ext cx="5908767" cy="15097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BA035B3-429C-471B-9157-91D6DA047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21" y="5013960"/>
            <a:ext cx="2438757" cy="5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62D8-252C-1645-8624-A67A891142B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C3BA-D177-8D4D-B7F6-30E525B5F27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6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</a:p>
        </p:txBody>
      </p:sp>
    </p:spTree>
    <p:extLst>
      <p:ext uri="{BB962C8B-B14F-4D97-AF65-F5344CB8AC3E}">
        <p14:creationId xmlns:p14="http://schemas.microsoft.com/office/powerpoint/2010/main" val="1207131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FC40-7421-C546-AFC9-5688D77ABA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2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D39CE-E7C4-C24A-B294-03C820E189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5602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2D39-DF5B-8746-99D0-3453F410FB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5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E36-D119-284D-9BB6-0CC88A323BA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E4674-5402-D348-9043-FB552A92A23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8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69707-9246-DB47-935D-786B82FAB4F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25FFA-6416-8448-8CA5-02B01E50171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8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48D39CE-E7C4-C24A-B294-03C820E189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026A0A-5F50-4932-8C7A-7E1AEAEACCB2}"/>
              </a:ext>
            </a:extLst>
          </p:cNvPr>
          <p:cNvSpPr/>
          <p:nvPr userDrawn="1"/>
        </p:nvSpPr>
        <p:spPr>
          <a:xfrm>
            <a:off x="0" y="6222042"/>
            <a:ext cx="12192000" cy="635958"/>
          </a:xfrm>
          <a:prstGeom prst="rect">
            <a:avLst/>
          </a:prstGeom>
          <a:solidFill>
            <a:srgbClr val="00AFEC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4523169-3C4D-4A60-AF2C-1DA5BA4A76B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069" y="60607"/>
            <a:ext cx="1607295" cy="1198178"/>
          </a:xfrm>
          <a:prstGeom prst="rect">
            <a:avLst/>
          </a:prstGeom>
        </p:spPr>
      </p:pic>
      <p:sp>
        <p:nvSpPr>
          <p:cNvPr id="9" name="Triangle 9">
            <a:extLst>
              <a:ext uri="{FF2B5EF4-FFF2-40B4-BE49-F238E27FC236}">
                <a16:creationId xmlns:a16="http://schemas.microsoft.com/office/drawing/2014/main" id="{C022D03E-B2AB-4325-8F82-E488476A41AE}"/>
              </a:ext>
            </a:extLst>
          </p:cNvPr>
          <p:cNvSpPr/>
          <p:nvPr userDrawn="1"/>
        </p:nvSpPr>
        <p:spPr>
          <a:xfrm rot="5400000">
            <a:off x="-297810" y="309746"/>
            <a:ext cx="1315622" cy="720000"/>
          </a:xfrm>
          <a:prstGeom prst="triangle">
            <a:avLst/>
          </a:prstGeom>
          <a:solidFill>
            <a:srgbClr val="00AFE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3E6E90-44CE-47B2-A4E8-791CC009D5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" y="6290814"/>
            <a:ext cx="508683" cy="51806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C791D02-F59C-4968-A52E-8E117B26DB68}"/>
              </a:ext>
            </a:extLst>
          </p:cNvPr>
          <p:cNvCxnSpPr/>
          <p:nvPr userDrawn="1"/>
        </p:nvCxnSpPr>
        <p:spPr>
          <a:xfrm flipV="1">
            <a:off x="720001" y="659363"/>
            <a:ext cx="9936000" cy="3194"/>
          </a:xfrm>
          <a:prstGeom prst="line">
            <a:avLst/>
          </a:prstGeom>
          <a:ln w="3175">
            <a:solidFill>
              <a:srgbClr val="00AFEC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6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BcsjJIe1FtQ" TargetMode="External"/><Relationship Id="rId5" Type="http://schemas.openxmlformats.org/officeDocument/2006/relationships/hyperlink" Target="https://www.youtube.com/watch?v=IlMACHxLUHU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idx="1"/>
          </p:nvPr>
        </p:nvSpPr>
        <p:spPr>
          <a:xfrm>
            <a:off x="722290" y="961016"/>
            <a:ext cx="10515600" cy="190013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rgbClr val="00AFEC"/>
                </a:solidFill>
                <a:ea typeface="+mj-ea"/>
                <a:cs typeface="+mj-cs"/>
              </a:rPr>
              <a:t>Tuto MOODLE </a:t>
            </a:r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FC40-7421-C546-AFC9-5688D77ABA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F16B06-2C54-44C1-98B3-52144F55ACE8}"/>
              </a:ext>
            </a:extLst>
          </p:cNvPr>
          <p:cNvSpPr/>
          <p:nvPr/>
        </p:nvSpPr>
        <p:spPr>
          <a:xfrm>
            <a:off x="488774" y="2994404"/>
            <a:ext cx="1098263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kern="0" dirty="0" smtClean="0">
                <a:solidFill>
                  <a:schemeClr val="bg1"/>
                </a:solidFill>
              </a:rPr>
              <a:t>Scénario pour gérer un cours à distance</a:t>
            </a:r>
          </a:p>
        </p:txBody>
      </p:sp>
      <p:sp>
        <p:nvSpPr>
          <p:cNvPr id="12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659" y="3996908"/>
            <a:ext cx="4388682" cy="14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704" y="1124362"/>
            <a:ext cx="6245891" cy="4426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139019" y="1094665"/>
            <a:ext cx="3747200" cy="5055249"/>
            <a:chOff x="3921408" y="1009680"/>
            <a:chExt cx="3747200" cy="505524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cxnSp>
          <p:nvCxnSpPr>
            <p:cNvPr id="15" name="Connecteur droit 14"/>
            <p:cNvCxnSpPr>
              <a:stCxn id="5" idx="2"/>
            </p:cNvCxnSpPr>
            <p:nvPr/>
          </p:nvCxnSpPr>
          <p:spPr>
            <a:xfrm>
              <a:off x="5402099" y="1341971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408" y="2575176"/>
              <a:ext cx="2959009" cy="75668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2637" y="2593193"/>
              <a:ext cx="220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2</a:t>
              </a:r>
              <a:r>
                <a:rPr lang="fr-FR" sz="1400" dirty="0" smtClean="0"/>
                <a:t> En complément du cours, </a:t>
              </a:r>
            </a:p>
            <a:p>
              <a:pPr algn="ctr"/>
              <a:r>
                <a:rPr lang="fr-FR" sz="1400" dirty="0" smtClean="0"/>
                <a:t>un audio ou une vidéo, </a:t>
              </a:r>
            </a:p>
            <a:p>
              <a:pPr algn="ctr"/>
              <a:r>
                <a:rPr lang="fr-FR" sz="1400" dirty="0" smtClean="0"/>
                <a:t>commentant le cours</a:t>
              </a:r>
              <a:endParaRPr lang="fr-FR" sz="14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402099" y="2290520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osange 26"/>
            <p:cNvSpPr/>
            <p:nvPr/>
          </p:nvSpPr>
          <p:spPr>
            <a:xfrm>
              <a:off x="4354714" y="3603324"/>
              <a:ext cx="2092395" cy="2092395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60061" y="4119158"/>
              <a:ext cx="131837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3</a:t>
              </a:r>
              <a:r>
                <a:rPr lang="fr-FR" sz="1400" dirty="0" smtClean="0"/>
                <a:t> Un petit test </a:t>
              </a:r>
            </a:p>
            <a:p>
              <a:pPr algn="ctr"/>
              <a:r>
                <a:rPr lang="fr-FR" sz="1400" dirty="0" smtClean="0"/>
                <a:t>de validation </a:t>
              </a:r>
            </a:p>
            <a:p>
              <a:pPr algn="ctr"/>
              <a:r>
                <a:rPr lang="fr-FR" sz="1400" dirty="0" smtClean="0"/>
                <a:t>des notions </a:t>
              </a:r>
            </a:p>
            <a:p>
              <a:pPr algn="ctr"/>
              <a:r>
                <a:rPr lang="fr-FR" sz="1400" dirty="0" smtClean="0"/>
                <a:t>fondamentales </a:t>
              </a:r>
            </a:p>
            <a:p>
              <a:pPr algn="ctr"/>
              <a:r>
                <a:rPr lang="fr-FR" sz="1400" dirty="0" smtClean="0"/>
                <a:t>de la séance</a:t>
              </a:r>
              <a:endParaRPr lang="fr-FR" sz="14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5400912" y="3350803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27" idx="3"/>
            </p:cNvCxnSpPr>
            <p:nvPr/>
          </p:nvCxnSpPr>
          <p:spPr>
            <a:xfrm flipH="1" flipV="1">
              <a:off x="5417052" y="1486528"/>
              <a:ext cx="1030057" cy="3162994"/>
            </a:xfrm>
            <a:prstGeom prst="bentConnector4">
              <a:avLst>
                <a:gd name="adj1" fmla="val -126560"/>
                <a:gd name="adj2" fmla="val 100526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373958" y="4169546"/>
              <a:ext cx="129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non validé</a:t>
              </a:r>
              <a:endParaRPr lang="fr-FR" sz="1400" dirty="0"/>
            </a:p>
          </p:txBody>
        </p:sp>
        <p:cxnSp>
          <p:nvCxnSpPr>
            <p:cNvPr id="43" name="Connecteur droit avec flèche 42"/>
            <p:cNvCxnSpPr>
              <a:stCxn id="27" idx="2"/>
            </p:cNvCxnSpPr>
            <p:nvPr/>
          </p:nvCxnSpPr>
          <p:spPr>
            <a:xfrm flipH="1">
              <a:off x="5400911" y="5695719"/>
              <a:ext cx="1" cy="36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606182" y="5529688"/>
              <a:ext cx="966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validé</a:t>
              </a:r>
              <a:endParaRPr lang="fr-FR" sz="1400" dirty="0"/>
            </a:p>
          </p:txBody>
        </p:sp>
      </p:grpSp>
      <p:sp>
        <p:nvSpPr>
          <p:cNvPr id="12" name="Flèche droite rayée 11"/>
          <p:cNvSpPr/>
          <p:nvPr/>
        </p:nvSpPr>
        <p:spPr>
          <a:xfrm>
            <a:off x="3374889" y="3712227"/>
            <a:ext cx="1893644" cy="53322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5375271" y="1107728"/>
            <a:ext cx="6360894" cy="4452748"/>
          </a:xfrm>
          <a:prstGeom prst="rect">
            <a:avLst/>
          </a:prstGeom>
          <a:solidFill>
            <a:srgbClr val="00B0F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Légende encadrée 1 33"/>
          <p:cNvSpPr/>
          <p:nvPr/>
        </p:nvSpPr>
        <p:spPr>
          <a:xfrm>
            <a:off x="7827501" y="5215091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-111359"/>
              <a:gd name="adj4" fmla="val -30982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Première question ouverte sur la diffusion et l’évaluation de ce cours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0" name="Légende encadrée 1 29"/>
          <p:cNvSpPr/>
          <p:nvPr/>
        </p:nvSpPr>
        <p:spPr>
          <a:xfrm>
            <a:off x="9042217" y="1248842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34795"/>
              <a:gd name="adj4" fmla="val -45306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On choisit une « question de composition » dans le choix de test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139019" y="1094665"/>
            <a:ext cx="3747200" cy="5055249"/>
            <a:chOff x="3921408" y="1009680"/>
            <a:chExt cx="3747200" cy="505524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cxnSp>
          <p:nvCxnSpPr>
            <p:cNvPr id="15" name="Connecteur droit 14"/>
            <p:cNvCxnSpPr>
              <a:stCxn id="5" idx="2"/>
            </p:cNvCxnSpPr>
            <p:nvPr/>
          </p:nvCxnSpPr>
          <p:spPr>
            <a:xfrm>
              <a:off x="5402099" y="1341971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408" y="2575176"/>
              <a:ext cx="2959009" cy="75668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2637" y="2593193"/>
              <a:ext cx="220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2</a:t>
              </a:r>
              <a:r>
                <a:rPr lang="fr-FR" sz="1400" dirty="0" smtClean="0"/>
                <a:t> En complément du cours, </a:t>
              </a:r>
            </a:p>
            <a:p>
              <a:pPr algn="ctr"/>
              <a:r>
                <a:rPr lang="fr-FR" sz="1400" dirty="0" smtClean="0"/>
                <a:t>un audio ou une vidéo, </a:t>
              </a:r>
            </a:p>
            <a:p>
              <a:pPr algn="ctr"/>
              <a:r>
                <a:rPr lang="fr-FR" sz="1400" dirty="0" smtClean="0"/>
                <a:t>commentant le cours</a:t>
              </a:r>
              <a:endParaRPr lang="fr-FR" sz="14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402099" y="2290520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osange 26"/>
            <p:cNvSpPr/>
            <p:nvPr/>
          </p:nvSpPr>
          <p:spPr>
            <a:xfrm>
              <a:off x="4354714" y="3603324"/>
              <a:ext cx="2092395" cy="2092395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60061" y="4119158"/>
              <a:ext cx="131837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3</a:t>
              </a:r>
              <a:r>
                <a:rPr lang="fr-FR" sz="1400" dirty="0" smtClean="0"/>
                <a:t> Un petit test </a:t>
              </a:r>
            </a:p>
            <a:p>
              <a:pPr algn="ctr"/>
              <a:r>
                <a:rPr lang="fr-FR" sz="1400" dirty="0" smtClean="0"/>
                <a:t>de validation </a:t>
              </a:r>
            </a:p>
            <a:p>
              <a:pPr algn="ctr"/>
              <a:r>
                <a:rPr lang="fr-FR" sz="1400" dirty="0" smtClean="0"/>
                <a:t>des notions </a:t>
              </a:r>
            </a:p>
            <a:p>
              <a:pPr algn="ctr"/>
              <a:r>
                <a:rPr lang="fr-FR" sz="1400" dirty="0" smtClean="0"/>
                <a:t>fondamentales </a:t>
              </a:r>
            </a:p>
            <a:p>
              <a:pPr algn="ctr"/>
              <a:r>
                <a:rPr lang="fr-FR" sz="1400" dirty="0" smtClean="0"/>
                <a:t>de la séance</a:t>
              </a:r>
              <a:endParaRPr lang="fr-FR" sz="14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5400912" y="3350803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27" idx="3"/>
            </p:cNvCxnSpPr>
            <p:nvPr/>
          </p:nvCxnSpPr>
          <p:spPr>
            <a:xfrm flipH="1" flipV="1">
              <a:off x="5417052" y="1486528"/>
              <a:ext cx="1030057" cy="3162994"/>
            </a:xfrm>
            <a:prstGeom prst="bentConnector4">
              <a:avLst>
                <a:gd name="adj1" fmla="val -126560"/>
                <a:gd name="adj2" fmla="val 100526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373958" y="4169546"/>
              <a:ext cx="129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non validé</a:t>
              </a:r>
              <a:endParaRPr lang="fr-FR" sz="1400" dirty="0"/>
            </a:p>
          </p:txBody>
        </p:sp>
        <p:cxnSp>
          <p:nvCxnSpPr>
            <p:cNvPr id="43" name="Connecteur droit avec flèche 42"/>
            <p:cNvCxnSpPr>
              <a:stCxn id="27" idx="2"/>
            </p:cNvCxnSpPr>
            <p:nvPr/>
          </p:nvCxnSpPr>
          <p:spPr>
            <a:xfrm flipH="1">
              <a:off x="5400911" y="5695719"/>
              <a:ext cx="1" cy="36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606182" y="5529688"/>
              <a:ext cx="966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validé</a:t>
              </a:r>
              <a:endParaRPr lang="fr-FR" sz="1400" dirty="0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388" y="1953275"/>
            <a:ext cx="6419502" cy="2609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Flèche droite rayée 28"/>
          <p:cNvSpPr/>
          <p:nvPr/>
        </p:nvSpPr>
        <p:spPr>
          <a:xfrm>
            <a:off x="3281960" y="3657821"/>
            <a:ext cx="1893644" cy="53322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Légende encadrée 1 29"/>
          <p:cNvSpPr/>
          <p:nvPr/>
        </p:nvSpPr>
        <p:spPr>
          <a:xfrm>
            <a:off x="8151759" y="4831641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-26942"/>
              <a:gd name="adj4" fmla="val -34021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Dans les options, on peut limiter la taille des réponses ou y adjoindre un fichier, une photo..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139019" y="1094665"/>
            <a:ext cx="3747200" cy="5055249"/>
            <a:chOff x="3921408" y="1009680"/>
            <a:chExt cx="3747200" cy="505524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cxnSp>
          <p:nvCxnSpPr>
            <p:cNvPr id="15" name="Connecteur droit 14"/>
            <p:cNvCxnSpPr>
              <a:stCxn id="5" idx="2"/>
            </p:cNvCxnSpPr>
            <p:nvPr/>
          </p:nvCxnSpPr>
          <p:spPr>
            <a:xfrm>
              <a:off x="5402099" y="1341971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408" y="2575176"/>
              <a:ext cx="2959009" cy="75668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2637" y="2593193"/>
              <a:ext cx="220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2</a:t>
              </a:r>
              <a:r>
                <a:rPr lang="fr-FR" sz="1400" dirty="0" smtClean="0"/>
                <a:t> En complément du cours, </a:t>
              </a:r>
            </a:p>
            <a:p>
              <a:pPr algn="ctr"/>
              <a:r>
                <a:rPr lang="fr-FR" sz="1400" dirty="0" smtClean="0"/>
                <a:t>un audio ou une vidéo, </a:t>
              </a:r>
            </a:p>
            <a:p>
              <a:pPr algn="ctr"/>
              <a:r>
                <a:rPr lang="fr-FR" sz="1400" dirty="0" smtClean="0"/>
                <a:t>commentant le cours</a:t>
              </a:r>
              <a:endParaRPr lang="fr-FR" sz="14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402099" y="2290520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osange 26"/>
            <p:cNvSpPr/>
            <p:nvPr/>
          </p:nvSpPr>
          <p:spPr>
            <a:xfrm>
              <a:off x="4354714" y="3603324"/>
              <a:ext cx="2092395" cy="2092395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60061" y="4119158"/>
              <a:ext cx="131837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3</a:t>
              </a:r>
              <a:r>
                <a:rPr lang="fr-FR" sz="1400" dirty="0" smtClean="0"/>
                <a:t> Un petit test </a:t>
              </a:r>
            </a:p>
            <a:p>
              <a:pPr algn="ctr"/>
              <a:r>
                <a:rPr lang="fr-FR" sz="1400" dirty="0" smtClean="0"/>
                <a:t>de validation </a:t>
              </a:r>
            </a:p>
            <a:p>
              <a:pPr algn="ctr"/>
              <a:r>
                <a:rPr lang="fr-FR" sz="1400" dirty="0" smtClean="0"/>
                <a:t>des notions </a:t>
              </a:r>
            </a:p>
            <a:p>
              <a:pPr algn="ctr"/>
              <a:r>
                <a:rPr lang="fr-FR" sz="1400" dirty="0" smtClean="0"/>
                <a:t>fondamentales </a:t>
              </a:r>
            </a:p>
            <a:p>
              <a:pPr algn="ctr"/>
              <a:r>
                <a:rPr lang="fr-FR" sz="1400" dirty="0" smtClean="0"/>
                <a:t>de la séance</a:t>
              </a:r>
              <a:endParaRPr lang="fr-FR" sz="14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5400912" y="3350803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27" idx="3"/>
            </p:cNvCxnSpPr>
            <p:nvPr/>
          </p:nvCxnSpPr>
          <p:spPr>
            <a:xfrm flipH="1" flipV="1">
              <a:off x="5417052" y="1486528"/>
              <a:ext cx="1030057" cy="3162994"/>
            </a:xfrm>
            <a:prstGeom prst="bentConnector4">
              <a:avLst>
                <a:gd name="adj1" fmla="val -126560"/>
                <a:gd name="adj2" fmla="val 100526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373958" y="4169546"/>
              <a:ext cx="129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non validé</a:t>
              </a:r>
              <a:endParaRPr lang="fr-FR" sz="1400" dirty="0"/>
            </a:p>
          </p:txBody>
        </p:sp>
        <p:cxnSp>
          <p:nvCxnSpPr>
            <p:cNvPr id="43" name="Connecteur droit avec flèche 42"/>
            <p:cNvCxnSpPr>
              <a:stCxn id="27" idx="2"/>
            </p:cNvCxnSpPr>
            <p:nvPr/>
          </p:nvCxnSpPr>
          <p:spPr>
            <a:xfrm flipH="1">
              <a:off x="5400911" y="5695719"/>
              <a:ext cx="1" cy="36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606182" y="5529688"/>
              <a:ext cx="966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validé</a:t>
              </a:r>
              <a:endParaRPr lang="fr-FR" sz="1400" dirty="0"/>
            </a:p>
          </p:txBody>
        </p:sp>
      </p:grpSp>
      <p:sp>
        <p:nvSpPr>
          <p:cNvPr id="29" name="Flèche droite rayée 28"/>
          <p:cNvSpPr/>
          <p:nvPr/>
        </p:nvSpPr>
        <p:spPr>
          <a:xfrm>
            <a:off x="3581400" y="3712227"/>
            <a:ext cx="1893644" cy="53322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976" y="1435265"/>
            <a:ext cx="5651735" cy="396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Légende encadrée 1 30"/>
          <p:cNvSpPr/>
          <p:nvPr/>
        </p:nvSpPr>
        <p:spPr>
          <a:xfrm>
            <a:off x="7954558" y="5262315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-26942"/>
              <a:gd name="adj4" fmla="val -34021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Un aperçu de la question ouverte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2" name="Légende encadrée 1 31"/>
          <p:cNvSpPr/>
          <p:nvPr/>
        </p:nvSpPr>
        <p:spPr>
          <a:xfrm>
            <a:off x="7314164" y="856313"/>
            <a:ext cx="3009481" cy="476704"/>
          </a:xfrm>
          <a:prstGeom prst="borderCallout1">
            <a:avLst>
              <a:gd name="adj1" fmla="val 48242"/>
              <a:gd name="adj2" fmla="val -3498"/>
              <a:gd name="adj3" fmla="val 227901"/>
              <a:gd name="adj4" fmla="val -28812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La note n’est bien sûr pas obligatoire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139019" y="1094665"/>
            <a:ext cx="3747200" cy="5055249"/>
            <a:chOff x="3921408" y="1009680"/>
            <a:chExt cx="3747200" cy="505524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cxnSp>
          <p:nvCxnSpPr>
            <p:cNvPr id="15" name="Connecteur droit 14"/>
            <p:cNvCxnSpPr>
              <a:stCxn id="5" idx="2"/>
            </p:cNvCxnSpPr>
            <p:nvPr/>
          </p:nvCxnSpPr>
          <p:spPr>
            <a:xfrm>
              <a:off x="5402099" y="1341971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408" y="2575176"/>
              <a:ext cx="2959009" cy="75668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2637" y="2593193"/>
              <a:ext cx="220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2</a:t>
              </a:r>
              <a:r>
                <a:rPr lang="fr-FR" sz="1400" dirty="0" smtClean="0"/>
                <a:t> En complément du cours, </a:t>
              </a:r>
            </a:p>
            <a:p>
              <a:pPr algn="ctr"/>
              <a:r>
                <a:rPr lang="fr-FR" sz="1400" dirty="0" smtClean="0"/>
                <a:t>un audio ou une vidéo, </a:t>
              </a:r>
            </a:p>
            <a:p>
              <a:pPr algn="ctr"/>
              <a:r>
                <a:rPr lang="fr-FR" sz="1400" dirty="0" smtClean="0"/>
                <a:t>commentant le cours</a:t>
              </a:r>
              <a:endParaRPr lang="fr-FR" sz="14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402099" y="2290520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osange 26"/>
            <p:cNvSpPr/>
            <p:nvPr/>
          </p:nvSpPr>
          <p:spPr>
            <a:xfrm>
              <a:off x="4354714" y="3603324"/>
              <a:ext cx="2092395" cy="2092395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60061" y="4119158"/>
              <a:ext cx="131837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3</a:t>
              </a:r>
              <a:r>
                <a:rPr lang="fr-FR" sz="1400" dirty="0" smtClean="0"/>
                <a:t> Un petit test </a:t>
              </a:r>
            </a:p>
            <a:p>
              <a:pPr algn="ctr"/>
              <a:r>
                <a:rPr lang="fr-FR" sz="1400" dirty="0" smtClean="0"/>
                <a:t>de validation </a:t>
              </a:r>
            </a:p>
            <a:p>
              <a:pPr algn="ctr"/>
              <a:r>
                <a:rPr lang="fr-FR" sz="1400" dirty="0" smtClean="0"/>
                <a:t>des notions </a:t>
              </a:r>
            </a:p>
            <a:p>
              <a:pPr algn="ctr"/>
              <a:r>
                <a:rPr lang="fr-FR" sz="1400" dirty="0" smtClean="0"/>
                <a:t>fondamentales </a:t>
              </a:r>
            </a:p>
            <a:p>
              <a:pPr algn="ctr"/>
              <a:r>
                <a:rPr lang="fr-FR" sz="1400" dirty="0" smtClean="0"/>
                <a:t>de la séance</a:t>
              </a:r>
              <a:endParaRPr lang="fr-FR" sz="14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5400912" y="3350803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27" idx="3"/>
            </p:cNvCxnSpPr>
            <p:nvPr/>
          </p:nvCxnSpPr>
          <p:spPr>
            <a:xfrm flipH="1" flipV="1">
              <a:off x="5417052" y="1486528"/>
              <a:ext cx="1030057" cy="3162994"/>
            </a:xfrm>
            <a:prstGeom prst="bentConnector4">
              <a:avLst>
                <a:gd name="adj1" fmla="val -126560"/>
                <a:gd name="adj2" fmla="val 100526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373958" y="4169546"/>
              <a:ext cx="129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non validé</a:t>
              </a:r>
              <a:endParaRPr lang="fr-FR" sz="1400" dirty="0"/>
            </a:p>
          </p:txBody>
        </p:sp>
        <p:cxnSp>
          <p:nvCxnSpPr>
            <p:cNvPr id="43" name="Connecteur droit avec flèche 42"/>
            <p:cNvCxnSpPr>
              <a:stCxn id="27" idx="2"/>
            </p:cNvCxnSpPr>
            <p:nvPr/>
          </p:nvCxnSpPr>
          <p:spPr>
            <a:xfrm flipH="1">
              <a:off x="5400911" y="5695719"/>
              <a:ext cx="1" cy="36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606182" y="5529688"/>
              <a:ext cx="966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validé</a:t>
              </a:r>
              <a:endParaRPr lang="fr-FR" sz="1400" dirty="0"/>
            </a:p>
          </p:txBody>
        </p:sp>
      </p:grpSp>
      <p:sp>
        <p:nvSpPr>
          <p:cNvPr id="29" name="Flèche droite rayée 28"/>
          <p:cNvSpPr/>
          <p:nvPr/>
        </p:nvSpPr>
        <p:spPr>
          <a:xfrm>
            <a:off x="2943720" y="3657069"/>
            <a:ext cx="1893644" cy="53322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Légende encadrée 1 29"/>
          <p:cNvSpPr/>
          <p:nvPr/>
        </p:nvSpPr>
        <p:spPr>
          <a:xfrm>
            <a:off x="7954558" y="4776159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-26942"/>
              <a:gd name="adj4" fmla="val -34021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Deux questions ouvertes pour permettre au professeur d’affiner  sa synthèse lors de la séance suivante</a:t>
            </a:r>
            <a:endParaRPr lang="fr-FR" sz="1600" b="1" dirty="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546" y="1652931"/>
            <a:ext cx="6734108" cy="1136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124" y="3143872"/>
            <a:ext cx="6758530" cy="1088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49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3948857" y="3607364"/>
            <a:ext cx="2959009" cy="63533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902174" y="3637275"/>
            <a:ext cx="3052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5</a:t>
            </a:r>
            <a:r>
              <a:rPr lang="fr-FR" sz="1400" dirty="0" smtClean="0"/>
              <a:t> Un rappel des notions fondamentales</a:t>
            </a:r>
          </a:p>
          <a:p>
            <a:pPr algn="ctr"/>
            <a:r>
              <a:rPr lang="fr-FR" sz="1400" dirty="0" smtClean="0"/>
              <a:t>De la séance précédente</a:t>
            </a:r>
            <a:endParaRPr lang="fr-FR" sz="1400" dirty="0"/>
          </a:p>
        </p:txBody>
      </p:sp>
      <p:sp>
        <p:nvSpPr>
          <p:cNvPr id="27" name="Losange 26"/>
          <p:cNvSpPr/>
          <p:nvPr/>
        </p:nvSpPr>
        <p:spPr>
          <a:xfrm>
            <a:off x="4586901" y="1515482"/>
            <a:ext cx="1693189" cy="1693189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759899" y="1693437"/>
            <a:ext cx="1408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4</a:t>
            </a:r>
            <a:r>
              <a:rPr lang="fr-FR" sz="1400" dirty="0" smtClean="0"/>
              <a:t> Test </a:t>
            </a:r>
          </a:p>
          <a:p>
            <a:pPr algn="ctr"/>
            <a:r>
              <a:rPr lang="fr-FR" sz="1400" dirty="0" smtClean="0"/>
              <a:t>succinct sur les acquis de  la séance</a:t>
            </a:r>
          </a:p>
          <a:p>
            <a:pPr algn="ctr"/>
            <a:r>
              <a:rPr lang="fr-FR" sz="1400" dirty="0" smtClean="0"/>
              <a:t>précédente</a:t>
            </a:r>
            <a:endParaRPr lang="fr-FR" sz="1400" dirty="0"/>
          </a:p>
        </p:txBody>
      </p:sp>
      <p:sp>
        <p:nvSpPr>
          <p:cNvPr id="35" name="Légende encadrée 1 34"/>
          <p:cNvSpPr/>
          <p:nvPr/>
        </p:nvSpPr>
        <p:spPr>
          <a:xfrm>
            <a:off x="892693" y="4684745"/>
            <a:ext cx="3009481" cy="1036778"/>
          </a:xfrm>
          <a:prstGeom prst="borderCallout1">
            <a:avLst>
              <a:gd name="adj1" fmla="val 48242"/>
              <a:gd name="adj2" fmla="val 102025"/>
              <a:gd name="adj3" fmla="val 43445"/>
              <a:gd name="adj4" fmla="val 12732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On réitère le format de la séance précédente, autant de fois que nécessaire pour achever son cours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37" name="Connecteur en angle 36"/>
          <p:cNvCxnSpPr>
            <a:stCxn id="27" idx="3"/>
          </p:cNvCxnSpPr>
          <p:nvPr/>
        </p:nvCxnSpPr>
        <p:spPr>
          <a:xfrm flipV="1">
            <a:off x="6280090" y="1188429"/>
            <a:ext cx="881831" cy="117364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877715" y="1693437"/>
            <a:ext cx="1294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Test non validé</a:t>
            </a:r>
            <a:endParaRPr lang="fr-FR" sz="1400" dirty="0"/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5419248" y="1151356"/>
            <a:ext cx="1" cy="369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559006" y="3137031"/>
            <a:ext cx="966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Test validé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4823599" y="4629941"/>
            <a:ext cx="1232446" cy="114638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5091554" y="808840"/>
            <a:ext cx="618713" cy="367177"/>
            <a:chOff x="4857344" y="2403101"/>
            <a:chExt cx="618713" cy="367177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4857344" y="2437651"/>
              <a:ext cx="332444" cy="32974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5177431" y="2403101"/>
              <a:ext cx="298626" cy="36717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Légende encadrée 1 46"/>
          <p:cNvSpPr/>
          <p:nvPr/>
        </p:nvSpPr>
        <p:spPr>
          <a:xfrm>
            <a:off x="8477459" y="1370886"/>
            <a:ext cx="3009481" cy="1043591"/>
          </a:xfrm>
          <a:prstGeom prst="borderCallout1">
            <a:avLst>
              <a:gd name="adj1" fmla="val 52677"/>
              <a:gd name="adj2" fmla="val -3498"/>
              <a:gd name="adj3" fmla="val 73542"/>
              <a:gd name="adj4" fmla="val -389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Deux possibilités, soit on impose de revenir au cours précédent pour valider ce test soit on propose un rappel des notions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H="1">
            <a:off x="5419247" y="3188726"/>
            <a:ext cx="1" cy="369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5419247" y="4250648"/>
            <a:ext cx="1" cy="369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5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23" y="1163385"/>
            <a:ext cx="5666953" cy="496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400" y="1230261"/>
            <a:ext cx="2143125" cy="39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Donut 39">
            <a:hlinkClick r:id="rId5"/>
            <a:extLst>
              <a:ext uri="{FF2B5EF4-FFF2-40B4-BE49-F238E27FC236}">
                <a16:creationId xmlns:a16="http://schemas.microsoft.com/office/drawing/2014/main" id="{B01621C9-2778-447E-96B5-B1C2EF55625A}"/>
              </a:ext>
            </a:extLst>
          </p:cNvPr>
          <p:cNvSpPr/>
          <p:nvPr/>
        </p:nvSpPr>
        <p:spPr>
          <a:xfrm>
            <a:off x="6771201" y="5381269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32644" y="4734938"/>
            <a:ext cx="463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Lien vers un tutoriel pour la création</a:t>
            </a:r>
          </a:p>
          <a:p>
            <a:r>
              <a:rPr lang="fr-FR" dirty="0" smtClean="0"/>
              <a:t>de questionnaire (ancienne version de Moodle)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332644" y="5417278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les anglophones</a:t>
            </a:r>
            <a:endParaRPr lang="fr-FR" dirty="0"/>
          </a:p>
        </p:txBody>
      </p:sp>
      <p:sp>
        <p:nvSpPr>
          <p:cNvPr id="31" name="Donut 39">
            <a:hlinkClick r:id="rId6"/>
            <a:extLst>
              <a:ext uri="{FF2B5EF4-FFF2-40B4-BE49-F238E27FC236}">
                <a16:creationId xmlns:a16="http://schemas.microsoft.com/office/drawing/2014/main" id="{B01621C9-2778-447E-96B5-B1C2EF55625A}"/>
              </a:ext>
            </a:extLst>
          </p:cNvPr>
          <p:cNvSpPr/>
          <p:nvPr/>
        </p:nvSpPr>
        <p:spPr>
          <a:xfrm>
            <a:off x="6771201" y="4810321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Légende encadrée 1 46"/>
          <p:cNvSpPr/>
          <p:nvPr/>
        </p:nvSpPr>
        <p:spPr>
          <a:xfrm>
            <a:off x="7795910" y="1850131"/>
            <a:ext cx="4014651" cy="1043591"/>
          </a:xfrm>
          <a:prstGeom prst="borderCallout1">
            <a:avLst>
              <a:gd name="adj1" fmla="val 52677"/>
              <a:gd name="adj2" fmla="val -3498"/>
              <a:gd name="adj3" fmla="val -14079"/>
              <a:gd name="adj4" fmla="val -2900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Voici en détail le questionnaire </a:t>
            </a:r>
            <a:r>
              <a:rPr lang="fr-FR" sz="1600" b="1" dirty="0">
                <a:solidFill>
                  <a:schemeClr val="tx1"/>
                </a:solidFill>
              </a:rPr>
              <a:t>(</a:t>
            </a:r>
            <a:r>
              <a:rPr lang="fr-FR" sz="1600" b="1" dirty="0" smtClean="0">
                <a:solidFill>
                  <a:schemeClr val="tx1"/>
                </a:solidFill>
              </a:rPr>
              <a:t>Feedback dans Moodle) pour les élèves en fin de séquence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5" name="Légende encadrée 1 34"/>
          <p:cNvSpPr/>
          <p:nvPr/>
        </p:nvSpPr>
        <p:spPr>
          <a:xfrm>
            <a:off x="6973267" y="3851326"/>
            <a:ext cx="3009481" cy="675459"/>
          </a:xfrm>
          <a:prstGeom prst="borderCallout1">
            <a:avLst>
              <a:gd name="adj1" fmla="val 48242"/>
              <a:gd name="adj2" fmla="val 102025"/>
              <a:gd name="adj3" fmla="val 131641"/>
              <a:gd name="adj4" fmla="val 12384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Quelques liens pour la création du questionnaire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3" name="Légende encadrée 1 32"/>
          <p:cNvSpPr/>
          <p:nvPr/>
        </p:nvSpPr>
        <p:spPr>
          <a:xfrm>
            <a:off x="5928239" y="3104408"/>
            <a:ext cx="3009481" cy="675459"/>
          </a:xfrm>
          <a:prstGeom prst="borderCallout1">
            <a:avLst>
              <a:gd name="adj1" fmla="val 46308"/>
              <a:gd name="adj2" fmla="val -2583"/>
              <a:gd name="adj3" fmla="val -179721"/>
              <a:gd name="adj4" fmla="val -12790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Mode anonyme pour libérer les pensées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5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8" y="1337631"/>
            <a:ext cx="7686675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7" name="Légende encadrée 1 46"/>
          <p:cNvSpPr/>
          <p:nvPr/>
        </p:nvSpPr>
        <p:spPr>
          <a:xfrm>
            <a:off x="7974874" y="1748990"/>
            <a:ext cx="4014651" cy="1043591"/>
          </a:xfrm>
          <a:prstGeom prst="borderCallout1">
            <a:avLst>
              <a:gd name="adj1" fmla="val 52677"/>
              <a:gd name="adj2" fmla="val -3498"/>
              <a:gd name="adj3" fmla="val 99828"/>
              <a:gd name="adj4" fmla="val -3160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Fin du questionnaire avec un retour sur les + et les – du cours à distance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16B06-2C54-44C1-98B3-52144F55ACE8}"/>
              </a:ext>
            </a:extLst>
          </p:cNvPr>
          <p:cNvSpPr/>
          <p:nvPr/>
        </p:nvSpPr>
        <p:spPr>
          <a:xfrm>
            <a:off x="605308" y="3121279"/>
            <a:ext cx="1098263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kern="0" dirty="0" smtClean="0">
                <a:solidFill>
                  <a:schemeClr val="bg1"/>
                </a:solidFill>
              </a:rPr>
              <a:t>Fin de l’activité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95" y="4058053"/>
            <a:ext cx="3123809" cy="1009524"/>
          </a:xfrm>
          <a:prstGeom prst="rect">
            <a:avLst/>
          </a:prstGeom>
        </p:spPr>
      </p:pic>
      <p:sp>
        <p:nvSpPr>
          <p:cNvPr id="15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40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AFEC"/>
                </a:solidFill>
                <a:ea typeface="+mj-ea"/>
                <a:cs typeface="+mj-cs"/>
              </a:rPr>
              <a:t>Gérer un cours </a:t>
            </a:r>
            <a:r>
              <a:rPr lang="fr-FR" sz="4000" b="1" dirty="0" smtClean="0">
                <a:solidFill>
                  <a:srgbClr val="00AFEC"/>
                </a:solidFill>
              </a:rPr>
              <a:t>à distance</a:t>
            </a:r>
            <a:endParaRPr lang="fr-FR" sz="4000" b="1" dirty="0">
              <a:solidFill>
                <a:srgbClr val="00AFEC"/>
              </a:solidFill>
            </a:endParaRP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AFEC"/>
                </a:solidFill>
                <a:ea typeface="+mj-ea"/>
                <a:cs typeface="+mj-cs"/>
              </a:rPr>
              <a:t>Objectifs du tuto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9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50F16B06-2C54-44C1-98B3-52144F55ACE8}"/>
              </a:ext>
            </a:extLst>
          </p:cNvPr>
          <p:cNvSpPr/>
          <p:nvPr/>
        </p:nvSpPr>
        <p:spPr>
          <a:xfrm>
            <a:off x="488774" y="1566508"/>
            <a:ext cx="1098263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kern="0" dirty="0" smtClean="0">
                <a:solidFill>
                  <a:schemeClr val="bg1"/>
                </a:solidFill>
              </a:rPr>
              <a:t>1 Diffuser un cours</a:t>
            </a: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0F16B06-2C54-44C1-98B3-52144F55ACE8}"/>
              </a:ext>
            </a:extLst>
          </p:cNvPr>
          <p:cNvSpPr/>
          <p:nvPr/>
        </p:nvSpPr>
        <p:spPr>
          <a:xfrm>
            <a:off x="488774" y="2627195"/>
            <a:ext cx="1098263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kern="0" dirty="0" smtClean="0">
                <a:solidFill>
                  <a:schemeClr val="bg1"/>
                </a:solidFill>
              </a:rPr>
              <a:t>2 Evaluer la réception du cours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2617" y="3712938"/>
            <a:ext cx="10641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objectifs principaux ici sont de permettre de diffuser son cours de manière efficace (donc rien de compliqué</a:t>
            </a:r>
          </a:p>
          <a:p>
            <a:r>
              <a:rPr lang="fr-FR" dirty="0" smtClean="0"/>
              <a:t>avec Moodle) mais surtout de s’assurer que les élèves ont bien assimilé les notions.</a:t>
            </a:r>
          </a:p>
          <a:p>
            <a:r>
              <a:rPr lang="fr-FR" dirty="0" smtClean="0"/>
              <a:t>C’est une proposition ajustable selon les préférences de chacun.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916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AFEC"/>
                </a:solidFill>
                <a:ea typeface="+mj-ea"/>
                <a:cs typeface="+mj-cs"/>
              </a:rPr>
              <a:t>Diffuser un cours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16B06-2C54-44C1-98B3-52144F55ACE8}"/>
              </a:ext>
            </a:extLst>
          </p:cNvPr>
          <p:cNvSpPr/>
          <p:nvPr/>
        </p:nvSpPr>
        <p:spPr>
          <a:xfrm>
            <a:off x="488774" y="2994404"/>
            <a:ext cx="1098263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kern="0" dirty="0" smtClean="0">
                <a:solidFill>
                  <a:schemeClr val="bg1"/>
                </a:solidFill>
              </a:rPr>
              <a:t>Diffuser un cours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95" y="4058053"/>
            <a:ext cx="3123809" cy="1009524"/>
          </a:xfrm>
          <a:prstGeom prst="rect">
            <a:avLst/>
          </a:prstGeom>
        </p:spPr>
      </p:pic>
      <p:sp>
        <p:nvSpPr>
          <p:cNvPr id="15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32" y="2164562"/>
            <a:ext cx="685800" cy="685800"/>
          </a:xfrm>
          <a:prstGeom prst="rect">
            <a:avLst/>
          </a:prstGeom>
        </p:spPr>
      </p:pic>
      <p:sp>
        <p:nvSpPr>
          <p:cNvPr id="8" name="Pensées 7"/>
          <p:cNvSpPr/>
          <p:nvPr/>
        </p:nvSpPr>
        <p:spPr>
          <a:xfrm>
            <a:off x="2801100" y="902345"/>
            <a:ext cx="5238206" cy="114218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Comme pour chaque tutoriel, je rappelle qu’il faut dans un premier temps passer en mode « Edition »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AFEC"/>
                </a:solidFill>
                <a:ea typeface="+mj-ea"/>
                <a:cs typeface="+mj-cs"/>
              </a:rPr>
              <a:t>Diffuser un cours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4223955" y="1009680"/>
            <a:ext cx="2959009" cy="1280840"/>
            <a:chOff x="3939744" y="1009680"/>
            <a:chExt cx="2959009" cy="128084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cxnSp>
          <p:nvCxnSpPr>
            <p:cNvPr id="15" name="Connecteur droit 14"/>
            <p:cNvCxnSpPr>
              <a:stCxn id="5" idx="2"/>
            </p:cNvCxnSpPr>
            <p:nvPr/>
          </p:nvCxnSpPr>
          <p:spPr>
            <a:xfrm>
              <a:off x="5402099" y="1341971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6" y="2432244"/>
            <a:ext cx="5312784" cy="36217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752" y="2622265"/>
            <a:ext cx="4455047" cy="3387784"/>
          </a:xfrm>
          <a:prstGeom prst="rect">
            <a:avLst/>
          </a:prstGeom>
        </p:spPr>
      </p:pic>
      <p:sp>
        <p:nvSpPr>
          <p:cNvPr id="32" name="Légende encadrée 1 31"/>
          <p:cNvSpPr/>
          <p:nvPr/>
        </p:nvSpPr>
        <p:spPr>
          <a:xfrm>
            <a:off x="460296" y="1275260"/>
            <a:ext cx="3009481" cy="835784"/>
          </a:xfrm>
          <a:prstGeom prst="borderCallout1">
            <a:avLst>
              <a:gd name="adj1" fmla="val 102945"/>
              <a:gd name="adj2" fmla="val 90528"/>
              <a:gd name="adj3" fmla="val 141551"/>
              <a:gd name="adj4" fmla="val 9283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Je dispose de mon cours au format Word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4" name="Légende encadrée 1 33"/>
          <p:cNvSpPr/>
          <p:nvPr/>
        </p:nvSpPr>
        <p:spPr>
          <a:xfrm>
            <a:off x="7621534" y="1253061"/>
            <a:ext cx="3009481" cy="835784"/>
          </a:xfrm>
          <a:prstGeom prst="borderCallout1">
            <a:avLst>
              <a:gd name="adj1" fmla="val 102945"/>
              <a:gd name="adj2" fmla="val 90528"/>
              <a:gd name="adj3" fmla="val 182188"/>
              <a:gd name="adj4" fmla="val 9586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Je le diffuse aux élèves en version </a:t>
            </a:r>
            <a:r>
              <a:rPr lang="fr-FR" sz="1600" b="1" dirty="0" err="1" smtClean="0">
                <a:solidFill>
                  <a:schemeClr val="tx1"/>
                </a:solidFill>
              </a:rPr>
              <a:t>pdf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6" y="3368313"/>
            <a:ext cx="5974664" cy="2759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AFEC"/>
                </a:solidFill>
                <a:ea typeface="+mj-ea"/>
                <a:cs typeface="+mj-cs"/>
              </a:rPr>
              <a:t>Diffuser un cours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11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0" name="Groupe 9"/>
          <p:cNvGrpSpPr/>
          <p:nvPr/>
        </p:nvGrpSpPr>
        <p:grpSpPr>
          <a:xfrm>
            <a:off x="4326361" y="1009680"/>
            <a:ext cx="2977345" cy="2322177"/>
            <a:chOff x="3921408" y="1009680"/>
            <a:chExt cx="2977345" cy="232217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408" y="2575176"/>
              <a:ext cx="2959009" cy="7566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2637" y="2593193"/>
              <a:ext cx="220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2</a:t>
              </a:r>
              <a:r>
                <a:rPr lang="fr-FR" sz="1400" dirty="0" smtClean="0"/>
                <a:t> En complément du cours, </a:t>
              </a:r>
            </a:p>
            <a:p>
              <a:pPr algn="ctr"/>
              <a:r>
                <a:rPr lang="fr-FR" sz="1400" dirty="0" smtClean="0"/>
                <a:t>un audio ou une vidéo, </a:t>
              </a:r>
            </a:p>
            <a:p>
              <a:pPr algn="ctr"/>
              <a:r>
                <a:rPr lang="fr-FR" sz="1400" dirty="0" smtClean="0"/>
                <a:t>commentant le cours</a:t>
              </a:r>
              <a:endParaRPr lang="fr-FR" sz="1400" dirty="0"/>
            </a:p>
          </p:txBody>
        </p:sp>
        <p:cxnSp>
          <p:nvCxnSpPr>
            <p:cNvPr id="19" name="Connecteur droit avec flèche 18"/>
            <p:cNvCxnSpPr>
              <a:endCxn id="17" idx="0"/>
            </p:cNvCxnSpPr>
            <p:nvPr/>
          </p:nvCxnSpPr>
          <p:spPr>
            <a:xfrm>
              <a:off x="5381927" y="1348521"/>
              <a:ext cx="0" cy="288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5419248" y="2305193"/>
              <a:ext cx="0" cy="288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égende encadrée 1 21"/>
          <p:cNvSpPr/>
          <p:nvPr/>
        </p:nvSpPr>
        <p:spPr>
          <a:xfrm>
            <a:off x="705059" y="2215173"/>
            <a:ext cx="3009481" cy="835784"/>
          </a:xfrm>
          <a:prstGeom prst="borderCallout1">
            <a:avLst>
              <a:gd name="adj1" fmla="val 102945"/>
              <a:gd name="adj2" fmla="val 90528"/>
              <a:gd name="adj3" fmla="val 141551"/>
              <a:gd name="adj4" fmla="val 9283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Je décompose mon cours en séances n’excédant pas 1h, test compris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55" y="3443660"/>
            <a:ext cx="4819651" cy="270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Légende encadrée 1 23"/>
          <p:cNvSpPr/>
          <p:nvPr/>
        </p:nvSpPr>
        <p:spPr>
          <a:xfrm>
            <a:off x="7606356" y="1046868"/>
            <a:ext cx="3009481" cy="1185602"/>
          </a:xfrm>
          <a:prstGeom prst="borderCallout1">
            <a:avLst>
              <a:gd name="adj1" fmla="val 104682"/>
              <a:gd name="adj2" fmla="val 18041"/>
              <a:gd name="adj3" fmla="val 214848"/>
              <a:gd name="adj4" fmla="val 3178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Je crée un diaporama à l’image du cours, pour une prise en main plus rapide de la part de l’élève.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Ce diaporama sera commenté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5" name="Légende encadrée 1 24"/>
          <p:cNvSpPr/>
          <p:nvPr/>
        </p:nvSpPr>
        <p:spPr>
          <a:xfrm>
            <a:off x="8923491" y="2356602"/>
            <a:ext cx="3009481" cy="976406"/>
          </a:xfrm>
          <a:prstGeom prst="borderCallout1">
            <a:avLst>
              <a:gd name="adj1" fmla="val 107358"/>
              <a:gd name="adj2" fmla="val 88358"/>
              <a:gd name="adj3" fmla="val 183255"/>
              <a:gd name="adj4" fmla="val 754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Dans le menu « Insertion » je peux inclure une vidéo, un audio ou enregistrer du son sur mon diaporama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1822" y="4067048"/>
            <a:ext cx="1581150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89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>
                <a:solidFill>
                  <a:srgbClr val="00AFEC"/>
                </a:solidFill>
                <a:ea typeface="+mj-ea"/>
                <a:cs typeface="+mj-cs"/>
              </a:rPr>
              <a:t>Diffuser un cours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095830" y="1009680"/>
            <a:ext cx="2612538" cy="332291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230400" y="1019493"/>
            <a:ext cx="234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Gérer un cours à distance</a:t>
            </a:r>
            <a:endParaRPr lang="fr-FR" sz="1600" b="1" dirty="0"/>
          </a:p>
        </p:txBody>
      </p:sp>
      <p:cxnSp>
        <p:nvCxnSpPr>
          <p:cNvPr id="15" name="Connecteur droit 14"/>
          <p:cNvCxnSpPr>
            <a:stCxn id="5" idx="2"/>
          </p:cNvCxnSpPr>
          <p:nvPr/>
        </p:nvCxnSpPr>
        <p:spPr>
          <a:xfrm>
            <a:off x="5402099" y="1341971"/>
            <a:ext cx="0" cy="2891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939744" y="1655184"/>
            <a:ext cx="2959009" cy="63533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228028" y="1691953"/>
            <a:ext cx="234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1</a:t>
            </a:r>
            <a:r>
              <a:rPr lang="fr-FR" sz="1400" dirty="0" smtClean="0"/>
              <a:t> Dépôt du cours sur Moodle </a:t>
            </a:r>
          </a:p>
          <a:p>
            <a:pPr algn="ctr"/>
            <a:r>
              <a:rPr lang="fr-FR" sz="1400" dirty="0" smtClean="0"/>
              <a:t>en version </a:t>
            </a:r>
            <a:r>
              <a:rPr lang="fr-FR" sz="1400" dirty="0" err="1" smtClean="0"/>
              <a:t>pdf</a:t>
            </a:r>
            <a:r>
              <a:rPr lang="fr-FR" sz="1400" dirty="0" smtClean="0"/>
              <a:t> ou Diaporama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3921408" y="2575176"/>
            <a:ext cx="2959009" cy="75668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62637" y="2593193"/>
            <a:ext cx="220957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2</a:t>
            </a:r>
            <a:r>
              <a:rPr lang="fr-FR" sz="1400" dirty="0" smtClean="0"/>
              <a:t> En complément du cours, </a:t>
            </a:r>
          </a:p>
          <a:p>
            <a:pPr algn="ctr"/>
            <a:r>
              <a:rPr lang="fr-FR" sz="1400" dirty="0" smtClean="0"/>
              <a:t>un audio ou une vidéo, </a:t>
            </a:r>
          </a:p>
          <a:p>
            <a:pPr algn="ctr"/>
            <a:r>
              <a:rPr lang="fr-FR" sz="1400" dirty="0" smtClean="0"/>
              <a:t>commentant le cours</a:t>
            </a:r>
            <a:endParaRPr lang="fr-FR" sz="14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5402099" y="2290520"/>
            <a:ext cx="0" cy="2891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osange 26"/>
          <p:cNvSpPr/>
          <p:nvPr/>
        </p:nvSpPr>
        <p:spPr>
          <a:xfrm>
            <a:off x="4354714" y="3603324"/>
            <a:ext cx="2092395" cy="2092395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760061" y="4119158"/>
            <a:ext cx="1318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3</a:t>
            </a:r>
            <a:r>
              <a:rPr lang="fr-FR" sz="1400" dirty="0" smtClean="0"/>
              <a:t> Un petit test </a:t>
            </a:r>
          </a:p>
          <a:p>
            <a:pPr algn="ctr"/>
            <a:r>
              <a:rPr lang="fr-FR" sz="1400" dirty="0" smtClean="0"/>
              <a:t>de validation </a:t>
            </a:r>
          </a:p>
          <a:p>
            <a:pPr algn="ctr"/>
            <a:r>
              <a:rPr lang="fr-FR" sz="1400" dirty="0" smtClean="0"/>
              <a:t>des notions </a:t>
            </a:r>
          </a:p>
          <a:p>
            <a:pPr algn="ctr"/>
            <a:r>
              <a:rPr lang="fr-FR" sz="1400" dirty="0" smtClean="0"/>
              <a:t>fondamentales </a:t>
            </a:r>
          </a:p>
          <a:p>
            <a:pPr algn="ctr"/>
            <a:r>
              <a:rPr lang="fr-FR" sz="1400" dirty="0" smtClean="0"/>
              <a:t>de la séance</a:t>
            </a:r>
            <a:endParaRPr lang="fr-FR" sz="1400" dirty="0"/>
          </a:p>
        </p:txBody>
      </p:sp>
      <p:sp>
        <p:nvSpPr>
          <p:cNvPr id="30" name="Légende encadrée 1 29"/>
          <p:cNvSpPr/>
          <p:nvPr/>
        </p:nvSpPr>
        <p:spPr>
          <a:xfrm>
            <a:off x="469383" y="1554960"/>
            <a:ext cx="3009481" cy="835784"/>
          </a:xfrm>
          <a:prstGeom prst="borderCallout1">
            <a:avLst>
              <a:gd name="adj1" fmla="val 48242"/>
              <a:gd name="adj2" fmla="val 102025"/>
              <a:gd name="adj3" fmla="val 35102"/>
              <a:gd name="adj4" fmla="val 11336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Il faut donc faire apparaître les balises de chaque séance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1" name="Légende encadrée 1 30"/>
          <p:cNvSpPr/>
          <p:nvPr/>
        </p:nvSpPr>
        <p:spPr>
          <a:xfrm>
            <a:off x="469382" y="2659576"/>
            <a:ext cx="3009481" cy="835784"/>
          </a:xfrm>
          <a:prstGeom prst="borderCallout1">
            <a:avLst>
              <a:gd name="adj1" fmla="val 48242"/>
              <a:gd name="adj2" fmla="val 102025"/>
              <a:gd name="adj3" fmla="val 35102"/>
              <a:gd name="adj4" fmla="val 11336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Je conseille de morceler le cours en séances de 20 à 30 minutes maxi + 1 test de 15 min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5400912" y="3350803"/>
            <a:ext cx="0" cy="2891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égende encadrée 1 34"/>
          <p:cNvSpPr/>
          <p:nvPr/>
        </p:nvSpPr>
        <p:spPr>
          <a:xfrm>
            <a:off x="469381" y="4415950"/>
            <a:ext cx="3009481" cy="1036778"/>
          </a:xfrm>
          <a:prstGeom prst="borderCallout1">
            <a:avLst>
              <a:gd name="adj1" fmla="val 48242"/>
              <a:gd name="adj2" fmla="val 102025"/>
              <a:gd name="adj3" fmla="val 23762"/>
              <a:gd name="adj4" fmla="val 12464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Obligation pour chacun de valider soit 100</a:t>
            </a:r>
            <a:r>
              <a:rPr lang="fr-FR" sz="1600" b="1" dirty="0" smtClean="0">
                <a:solidFill>
                  <a:schemeClr val="tx1"/>
                </a:solidFill>
              </a:rPr>
              <a:t>%, </a:t>
            </a:r>
            <a:r>
              <a:rPr lang="fr-FR" sz="1600" b="1" dirty="0">
                <a:solidFill>
                  <a:schemeClr val="tx1"/>
                </a:solidFill>
              </a:rPr>
              <a:t>soit partiellement le test pour poursuivre le reste des séances</a:t>
            </a:r>
          </a:p>
        </p:txBody>
      </p:sp>
      <p:cxnSp>
        <p:nvCxnSpPr>
          <p:cNvPr id="37" name="Connecteur en angle 36"/>
          <p:cNvCxnSpPr>
            <a:stCxn id="27" idx="3"/>
          </p:cNvCxnSpPr>
          <p:nvPr/>
        </p:nvCxnSpPr>
        <p:spPr>
          <a:xfrm flipH="1" flipV="1">
            <a:off x="5417052" y="1486528"/>
            <a:ext cx="1030057" cy="3162994"/>
          </a:xfrm>
          <a:prstGeom prst="bentConnector4">
            <a:avLst>
              <a:gd name="adj1" fmla="val -126560"/>
              <a:gd name="adj2" fmla="val 100526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373958" y="4169546"/>
            <a:ext cx="1294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Test non validé</a:t>
            </a:r>
            <a:endParaRPr lang="fr-FR" sz="1400" dirty="0"/>
          </a:p>
        </p:txBody>
      </p:sp>
      <p:cxnSp>
        <p:nvCxnSpPr>
          <p:cNvPr id="43" name="Connecteur droit avec flèche 42"/>
          <p:cNvCxnSpPr>
            <a:stCxn id="27" idx="2"/>
          </p:cNvCxnSpPr>
          <p:nvPr/>
        </p:nvCxnSpPr>
        <p:spPr>
          <a:xfrm flipH="1">
            <a:off x="5400911" y="5695719"/>
            <a:ext cx="1" cy="3692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606182" y="5529688"/>
            <a:ext cx="966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/>
              <a:t>Test validé</a:t>
            </a:r>
            <a:endParaRPr lang="fr-FR" sz="1400" dirty="0"/>
          </a:p>
        </p:txBody>
      </p:sp>
      <p:sp>
        <p:nvSpPr>
          <p:cNvPr id="45" name="Rectangle 44"/>
          <p:cNvSpPr/>
          <p:nvPr/>
        </p:nvSpPr>
        <p:spPr>
          <a:xfrm>
            <a:off x="3694669" y="1407475"/>
            <a:ext cx="4268903" cy="446585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Légende encadrée 1 45"/>
          <p:cNvSpPr/>
          <p:nvPr/>
        </p:nvSpPr>
        <p:spPr>
          <a:xfrm>
            <a:off x="8610600" y="1253483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62514"/>
              <a:gd name="adj4" fmla="val -19262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Format à reproduire autant de fois que de séances nécessaires à l’achèvement du cours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7" name="Légende encadrée 1 46"/>
          <p:cNvSpPr/>
          <p:nvPr/>
        </p:nvSpPr>
        <p:spPr>
          <a:xfrm>
            <a:off x="8634231" y="2387118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539"/>
              <a:gd name="adj4" fmla="val -5580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Le cours et les supports audio ou vidéo restent à disposition en permanence sur la plateforme (pas de restriction en temps)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8" name="Légende encadrée 1 47"/>
          <p:cNvSpPr/>
          <p:nvPr/>
        </p:nvSpPr>
        <p:spPr>
          <a:xfrm>
            <a:off x="8634230" y="3517815"/>
            <a:ext cx="3009481" cy="2011873"/>
          </a:xfrm>
          <a:prstGeom prst="borderCallout1">
            <a:avLst>
              <a:gd name="adj1" fmla="val 48242"/>
              <a:gd name="adj2" fmla="val -3498"/>
              <a:gd name="adj3" fmla="val 65793"/>
              <a:gd name="adj4" fmla="val -69765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Le test lui n’est disponible que sur un temps restreint (1 journée par exemple) pour obliger l’élève à suivre son emploi du temps de cours à distance. On peut toutefois individuellement, allouer plus de temps pour convenance personnelle. 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9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821974"/>
            <a:ext cx="5133220" cy="540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AFEC"/>
                </a:solidFill>
                <a:ea typeface="+mj-ea"/>
                <a:cs typeface="+mj-cs"/>
              </a:rPr>
              <a:t>Diffuser un cours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11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Légende encadrée 1 33"/>
          <p:cNvSpPr/>
          <p:nvPr/>
        </p:nvSpPr>
        <p:spPr>
          <a:xfrm>
            <a:off x="571919" y="1447250"/>
            <a:ext cx="3009481" cy="835784"/>
          </a:xfrm>
          <a:prstGeom prst="borderCallout1">
            <a:avLst>
              <a:gd name="adj1" fmla="val 102945"/>
              <a:gd name="adj2" fmla="val 90528"/>
              <a:gd name="adj3" fmla="val 194691"/>
              <a:gd name="adj4" fmla="val 10324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Voici en résumé, la structure de mon cours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2" name="Légende encadrée 1 31"/>
          <p:cNvSpPr/>
          <p:nvPr/>
        </p:nvSpPr>
        <p:spPr>
          <a:xfrm>
            <a:off x="8153400" y="1523820"/>
            <a:ext cx="3563983" cy="835784"/>
          </a:xfrm>
          <a:prstGeom prst="borderCallout1">
            <a:avLst>
              <a:gd name="adj1" fmla="val 46678"/>
              <a:gd name="adj2" fmla="val -5399"/>
              <a:gd name="adj3" fmla="val 49337"/>
              <a:gd name="adj4" fmla="val -4484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Le cours au format </a:t>
            </a:r>
            <a:r>
              <a:rPr lang="fr-FR" sz="1600" b="1" dirty="0" err="1" smtClean="0">
                <a:solidFill>
                  <a:schemeClr val="tx1"/>
                </a:solidFill>
              </a:rPr>
              <a:t>pdf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9" name="Légende encadrée 1 18"/>
          <p:cNvSpPr/>
          <p:nvPr/>
        </p:nvSpPr>
        <p:spPr>
          <a:xfrm>
            <a:off x="8153399" y="2558492"/>
            <a:ext cx="3563983" cy="835784"/>
          </a:xfrm>
          <a:prstGeom prst="borderCallout1">
            <a:avLst>
              <a:gd name="adj1" fmla="val 46678"/>
              <a:gd name="adj2" fmla="val -5399"/>
              <a:gd name="adj3" fmla="val 49337"/>
              <a:gd name="adj4" fmla="val -4484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Chaque séance avec le diaporama commenté et le test associé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20" name="Légende encadrée 1 19"/>
          <p:cNvSpPr/>
          <p:nvPr/>
        </p:nvSpPr>
        <p:spPr>
          <a:xfrm>
            <a:off x="8200208" y="4120661"/>
            <a:ext cx="3563983" cy="835784"/>
          </a:xfrm>
          <a:prstGeom prst="borderCallout1">
            <a:avLst>
              <a:gd name="adj1" fmla="val 46678"/>
              <a:gd name="adj2" fmla="val -5399"/>
              <a:gd name="adj3" fmla="val 49337"/>
              <a:gd name="adj4" fmla="val -4484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La dernière séance comporte un questionnaire de synthèse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AFEC"/>
                </a:solidFill>
                <a:ea typeface="+mj-ea"/>
                <a:cs typeface="+mj-cs"/>
              </a:rPr>
              <a:t>Importer un cours</a:t>
            </a:r>
            <a:endParaRPr lang="fr-FR" sz="2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F16B06-2C54-44C1-98B3-52144F55ACE8}"/>
              </a:ext>
            </a:extLst>
          </p:cNvPr>
          <p:cNvSpPr/>
          <p:nvPr/>
        </p:nvSpPr>
        <p:spPr>
          <a:xfrm>
            <a:off x="488774" y="2994404"/>
            <a:ext cx="10982632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kern="0" dirty="0" smtClean="0">
                <a:solidFill>
                  <a:schemeClr val="bg1"/>
                </a:solidFill>
              </a:rPr>
              <a:t>Evaluer un cours à distance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095" y="4058053"/>
            <a:ext cx="3123809" cy="1009524"/>
          </a:xfrm>
          <a:prstGeom prst="rect">
            <a:avLst/>
          </a:prstGeom>
        </p:spPr>
      </p:pic>
      <p:sp>
        <p:nvSpPr>
          <p:cNvPr id="15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237890" y="545272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5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0C74-30E3-2B4B-AF1B-12FF88D9C8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26/03/2020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A212-C90A-E643-A12F-88219EC89D3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Délégation Académique au Numérique Éducatif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5308" y="0"/>
            <a:ext cx="10122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AFEC"/>
                </a:solidFill>
              </a:rPr>
              <a:t>Gérer un cours à distance</a:t>
            </a:r>
          </a:p>
          <a:p>
            <a:endParaRPr lang="fr-FR" sz="4000" b="1" dirty="0">
              <a:solidFill>
                <a:srgbClr val="00AFEC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05308" y="694555"/>
            <a:ext cx="502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AFEC"/>
                </a:solidFill>
              </a:rPr>
              <a:t>Evaluer un cours</a:t>
            </a:r>
          </a:p>
        </p:txBody>
      </p:sp>
      <p:sp>
        <p:nvSpPr>
          <p:cNvPr id="11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41DC5F0-8E40-49A3-9764-3CD4D5D80133}"/>
              </a:ext>
            </a:extLst>
          </p:cNvPr>
          <p:cNvSpPr/>
          <p:nvPr/>
        </p:nvSpPr>
        <p:spPr>
          <a:xfrm>
            <a:off x="11457820" y="568283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139019" y="1094665"/>
            <a:ext cx="3747200" cy="5055249"/>
            <a:chOff x="3921408" y="1009680"/>
            <a:chExt cx="3747200" cy="5055249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095830" y="1009680"/>
              <a:ext cx="2612538" cy="332291"/>
            </a:xfrm>
            <a:prstGeom prst="round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230400" y="1019493"/>
              <a:ext cx="2343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Gérer un cours à distance</a:t>
              </a:r>
              <a:endParaRPr lang="fr-FR" sz="1600" b="1" dirty="0"/>
            </a:p>
          </p:txBody>
        </p:sp>
        <p:cxnSp>
          <p:nvCxnSpPr>
            <p:cNvPr id="15" name="Connecteur droit 14"/>
            <p:cNvCxnSpPr>
              <a:stCxn id="5" idx="2"/>
            </p:cNvCxnSpPr>
            <p:nvPr/>
          </p:nvCxnSpPr>
          <p:spPr>
            <a:xfrm>
              <a:off x="5402099" y="1341971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939744" y="1655184"/>
              <a:ext cx="2959009" cy="635336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228028" y="1691953"/>
              <a:ext cx="23457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1</a:t>
              </a:r>
              <a:r>
                <a:rPr lang="fr-FR" sz="1400" dirty="0" smtClean="0"/>
                <a:t> Dépôt du cours sur Moodle </a:t>
              </a:r>
            </a:p>
            <a:p>
              <a:pPr algn="ctr"/>
              <a:r>
                <a:rPr lang="fr-FR" sz="1400" dirty="0" smtClean="0"/>
                <a:t>en version </a:t>
              </a:r>
              <a:r>
                <a:rPr lang="fr-FR" sz="1400" dirty="0" err="1" smtClean="0"/>
                <a:t>pdf</a:t>
              </a:r>
              <a:r>
                <a:rPr lang="fr-FR" sz="1400" dirty="0" smtClean="0"/>
                <a:t> ou Diaporama</a:t>
              </a:r>
              <a:endParaRPr lang="fr-FR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408" y="2575176"/>
              <a:ext cx="2959009" cy="756681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2637" y="2593193"/>
              <a:ext cx="22095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2</a:t>
              </a:r>
              <a:r>
                <a:rPr lang="fr-FR" sz="1400" dirty="0" smtClean="0"/>
                <a:t> En complément du cours, </a:t>
              </a:r>
            </a:p>
            <a:p>
              <a:pPr algn="ctr"/>
              <a:r>
                <a:rPr lang="fr-FR" sz="1400" dirty="0" smtClean="0"/>
                <a:t>un audio ou une vidéo, </a:t>
              </a:r>
            </a:p>
            <a:p>
              <a:pPr algn="ctr"/>
              <a:r>
                <a:rPr lang="fr-FR" sz="1400" dirty="0" smtClean="0"/>
                <a:t>commentant le cours</a:t>
              </a:r>
              <a:endParaRPr lang="fr-FR" sz="14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402099" y="2290520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osange 26"/>
            <p:cNvSpPr/>
            <p:nvPr/>
          </p:nvSpPr>
          <p:spPr>
            <a:xfrm>
              <a:off x="4354714" y="3603324"/>
              <a:ext cx="2092395" cy="2092395"/>
            </a:xfrm>
            <a:prstGeom prst="diamond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760061" y="4119158"/>
              <a:ext cx="1318374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3</a:t>
              </a:r>
              <a:r>
                <a:rPr lang="fr-FR" sz="1400" dirty="0" smtClean="0"/>
                <a:t> Un petit test </a:t>
              </a:r>
            </a:p>
            <a:p>
              <a:pPr algn="ctr"/>
              <a:r>
                <a:rPr lang="fr-FR" sz="1400" dirty="0" smtClean="0"/>
                <a:t>de validation </a:t>
              </a:r>
            </a:p>
            <a:p>
              <a:pPr algn="ctr"/>
              <a:r>
                <a:rPr lang="fr-FR" sz="1400" dirty="0" smtClean="0"/>
                <a:t>des notions </a:t>
              </a:r>
            </a:p>
            <a:p>
              <a:pPr algn="ctr"/>
              <a:r>
                <a:rPr lang="fr-FR" sz="1400" dirty="0" smtClean="0"/>
                <a:t>fondamentales </a:t>
              </a:r>
            </a:p>
            <a:p>
              <a:pPr algn="ctr"/>
              <a:r>
                <a:rPr lang="fr-FR" sz="1400" dirty="0" smtClean="0"/>
                <a:t>de la séance</a:t>
              </a:r>
              <a:endParaRPr lang="fr-FR" sz="14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5400912" y="3350803"/>
              <a:ext cx="0" cy="2891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ngle 36"/>
            <p:cNvCxnSpPr>
              <a:stCxn id="27" idx="3"/>
            </p:cNvCxnSpPr>
            <p:nvPr/>
          </p:nvCxnSpPr>
          <p:spPr>
            <a:xfrm flipH="1" flipV="1">
              <a:off x="5417052" y="1486528"/>
              <a:ext cx="1030057" cy="3162994"/>
            </a:xfrm>
            <a:prstGeom prst="bentConnector4">
              <a:avLst>
                <a:gd name="adj1" fmla="val -126560"/>
                <a:gd name="adj2" fmla="val 100526"/>
              </a:avLst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6373958" y="4169546"/>
              <a:ext cx="129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non validé</a:t>
              </a:r>
              <a:endParaRPr lang="fr-FR" sz="1400" dirty="0"/>
            </a:p>
          </p:txBody>
        </p:sp>
        <p:cxnSp>
          <p:nvCxnSpPr>
            <p:cNvPr id="43" name="Connecteur droit avec flèche 42"/>
            <p:cNvCxnSpPr>
              <a:stCxn id="27" idx="2"/>
            </p:cNvCxnSpPr>
            <p:nvPr/>
          </p:nvCxnSpPr>
          <p:spPr>
            <a:xfrm flipH="1">
              <a:off x="5400911" y="5695719"/>
              <a:ext cx="1" cy="3692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5606182" y="5529688"/>
              <a:ext cx="966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Test validé</a:t>
              </a:r>
              <a:endParaRPr lang="fr-FR" sz="1400" dirty="0"/>
            </a:p>
          </p:txBody>
        </p:sp>
      </p:grpSp>
      <p:sp>
        <p:nvSpPr>
          <p:cNvPr id="12" name="Flèche droite rayée 11"/>
          <p:cNvSpPr/>
          <p:nvPr/>
        </p:nvSpPr>
        <p:spPr>
          <a:xfrm>
            <a:off x="3185684" y="3618091"/>
            <a:ext cx="1893644" cy="53322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02" y="1608095"/>
            <a:ext cx="6818033" cy="273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Légende encadrée 1 33"/>
          <p:cNvSpPr/>
          <p:nvPr/>
        </p:nvSpPr>
        <p:spPr>
          <a:xfrm>
            <a:off x="3988981" y="5063971"/>
            <a:ext cx="3009481" cy="1036778"/>
          </a:xfrm>
          <a:prstGeom prst="borderCallout1">
            <a:avLst>
              <a:gd name="adj1" fmla="val 49502"/>
              <a:gd name="adj2" fmla="val 101544"/>
              <a:gd name="adj3" fmla="val -68521"/>
              <a:gd name="adj4" fmla="val 120070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Voici une proposition de test à réitérer à chaque séance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8702" y="2057837"/>
            <a:ext cx="6818033" cy="916097"/>
          </a:xfrm>
          <a:prstGeom prst="rect">
            <a:avLst/>
          </a:prstGeom>
          <a:solidFill>
            <a:srgbClr val="FF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Légende encadrée 1 37"/>
          <p:cNvSpPr/>
          <p:nvPr/>
        </p:nvSpPr>
        <p:spPr>
          <a:xfrm>
            <a:off x="7288352" y="719939"/>
            <a:ext cx="3009481" cy="1036778"/>
          </a:xfrm>
          <a:prstGeom prst="borderCallout1">
            <a:avLst>
              <a:gd name="adj1" fmla="val 48242"/>
              <a:gd name="adj2" fmla="val -3498"/>
              <a:gd name="adj3" fmla="val 139370"/>
              <a:gd name="adj4" fmla="val -3792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Un mini questionnaire sur les notions essentielles du cours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9" name="Légende encadrée 1 38"/>
          <p:cNvSpPr/>
          <p:nvPr/>
        </p:nvSpPr>
        <p:spPr>
          <a:xfrm>
            <a:off x="8344319" y="5063971"/>
            <a:ext cx="3009481" cy="1036778"/>
          </a:xfrm>
          <a:prstGeom prst="borderCallout1">
            <a:avLst>
              <a:gd name="adj1" fmla="val 59582"/>
              <a:gd name="adj2" fmla="val -2196"/>
              <a:gd name="adj3" fmla="val -139078"/>
              <a:gd name="adj4" fmla="val -11015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3 questions ouvertes sur une évaluation du cours à distance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01583" y="3028353"/>
            <a:ext cx="6818033" cy="1008070"/>
          </a:xfrm>
          <a:prstGeom prst="rect">
            <a:avLst/>
          </a:prstGeom>
          <a:solidFill>
            <a:srgbClr val="00B0F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9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9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1145</Words>
  <Application>Microsoft Office PowerPoint</Application>
  <PresentationFormat>Grand écran</PresentationFormat>
  <Paragraphs>222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l'Académie de Nancy-Metz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Abillon1</dc:creator>
  <cp:lastModifiedBy>logimazane@gmail.com</cp:lastModifiedBy>
  <cp:revision>86</cp:revision>
  <dcterms:created xsi:type="dcterms:W3CDTF">2019-05-27T10:11:01Z</dcterms:created>
  <dcterms:modified xsi:type="dcterms:W3CDTF">2020-03-26T15:58:22Z</dcterms:modified>
</cp:coreProperties>
</file>